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36" autoAdjust="0"/>
  </p:normalViewPr>
  <p:slideViewPr>
    <p:cSldViewPr snapToGrid="0">
      <p:cViewPr varScale="1">
        <p:scale>
          <a:sx n="91" d="100"/>
          <a:sy n="91" d="100"/>
        </p:scale>
        <p:origin x="7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3448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6720A369-8E93-4534-A05E-36F302ECFF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030AC5A-BAAE-462D-A7B1-28B39835AF8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A3DED-7644-444E-B04D-BF9F6FB996B1}" type="datetimeFigureOut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51203B7-1926-4123-B5B6-F202F11659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947C3D8-6BE4-4CE1-876A-4BE4E9864B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C2091-6A76-44DA-994B-55317E5031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9284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064B2-91CE-4ABB-897C-8F0DCEAED467}" type="datetimeFigureOut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E852A-C37D-4656-8034-3D20481B38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88987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02A19C-8484-4A85-AF2F-5A2D6255E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69F6536-FD52-4FFC-9C4C-967734D3C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DD003C4-BB6C-4D70-BE17-0C075DC95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B35A-68C9-4AD5-96A5-5DB91EDDE1F3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7498803-E1A0-4436-99A4-E25D6BB18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04A860C-8E12-4479-8FC8-7741120D0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99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B38F2E-1642-448F-834B-C96F180BA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BD80FA4-E533-45CA-A07C-F022F89AE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A600DE-B3FB-4561-A9C4-8B578FDD5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34C6C-6493-49A6-AFA7-019ABD07F013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442337-C869-4555-BC4D-0A5096875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317E683-93E6-4444-A344-E464CBE20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07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5376B79-431C-48CF-AA26-4A3E50CF13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1017263-E2E9-4026-B756-98078F4D8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E2A51C0-A917-464E-B31D-7B2E6F6B4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420D-AA57-46EE-A366-2966C8D6CDE0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C85B042-84A2-441D-B9BF-D7A5CE10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EB28C4-D79C-43AE-A625-9249BABF5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32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68CB7F-2F51-4CFB-9B21-B54009C6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F2105B-7DEB-40A9-993D-6F5B3FCAC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DB542B-FC8D-454D-B474-03CFA1845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BD16-8EF7-44CC-BF63-BDE8B0B8B40C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F016141-225E-4B27-8F73-D885F9EE3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16BC01D-7699-44E8-A3C2-2E23AED3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81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21D0DC-9509-451C-A8AE-E8AA6CBA4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DB040F2-8217-4413-B811-5395F4F69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B29597-A7F7-4256-B1F1-6676F8160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C54C-CC58-45AD-B0B3-B423B111A8C9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5E2DDC-5564-4EE2-969D-CC6769B68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C2A467-0318-49E4-ACDF-415AFA331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98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6AAE4C-AD73-4CA3-814A-9BB7574C7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01E9F54-7BEE-4801-9A22-B7906CB832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518D10D-BF9C-4162-9C74-33408E36F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5831AC2-1AF2-43C2-8D8D-A9C5E0A1D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6D1F-72A2-46DB-971D-EF49FAB9947F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3490404-8B07-470D-A0A4-7B256066A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0CD312B-77B7-4CBA-9BF3-0A0CF7E91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065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AE8BEC-6202-4B77-9D44-E9F2C8117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03BE742-3ED3-4E97-92B8-53A21D473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AF44186-D9ED-4AE9-AF2C-428FF9A9C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42C1323-D52F-4F90-B36E-94C145461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A6B275B-BFE2-4E7C-8086-F2763364C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184FC0C-A5DE-41C8-922D-D89B01C43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78FB-F353-48BF-B624-1EA895258139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5860FDC-589C-4144-81B5-F8A1D9BE8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43B4668-928D-4B64-87B6-E8E29A948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711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80AD1C-7E0C-4A26-A261-7881BA292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C6ECEF8-1500-4A73-8EAE-3F0A0F167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897B-1913-45C5-833D-0F14EF483B9E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0790479-5218-4139-92B8-87B492AC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FEC3171-C764-4D07-B1AB-C10CDC3B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302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06FA57D-CEB1-4B40-9BCF-1E3A8AC32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18FD-BE10-46F4-AA3B-D72AAA90B336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A6246CC-7172-4F75-8B45-C2AE0A288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D3D6D3B-7261-4547-A3AA-0D0063442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570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7098ED-1D74-452C-8982-BC141EFAC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266FE0B-3BE9-44B0-9EE4-8B6B92C10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A53DF6E-A52C-4D45-98D6-062306FE0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5D27588-1103-4889-AD1E-6697E29A8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C8EA-684D-4267-A0D5-3EF64B482B19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96507C1-B3E6-4737-83A2-C8F547D8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53086FE-8C88-4882-A16B-F60580CE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036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38BAEC-496E-4B61-8EF9-2828DCA99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D037876-3C7D-4B82-8C05-98E9847B3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F8E1130-A935-423E-992C-806DA3EE8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3081BED-47AC-4F62-87D4-0B2A93848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E202-6702-457E-91DC-12B56CDCF5F3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0604605-48EF-4597-8DB4-DB863448D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2C7FFE1-3851-4367-BE14-A29048E2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56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4ADD32D-EEF5-41F5-BA11-17D7364EA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4409856-F929-42A5-A2D7-B20581831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573F944-2556-421E-9A9C-4CEA4C472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A63B6-06BA-4E45-891F-1D8C7E9C396E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0E8B1CB-50CF-47F7-9081-BA37382831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063B81-A669-4174-A87B-BEFA85FC5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AE58A-F0EA-4778-8756-EFD4FDFBAF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425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C85F6D-88DE-422B-A188-882F8D0D2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7052" y="2178431"/>
            <a:ext cx="10457895" cy="2387600"/>
          </a:xfrm>
        </p:spPr>
        <p:txBody>
          <a:bodyPr>
            <a:normAutofit fontScale="90000"/>
          </a:bodyPr>
          <a:lstStyle/>
          <a:p>
            <a:r>
              <a:rPr lang="en-US" altLang="zh-TW" sz="4000" kern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Improved AC Coefficients Compression </a:t>
            </a:r>
            <a:br>
              <a:rPr lang="en-US" altLang="zh-TW" sz="4000" kern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en-US" altLang="zh-TW" sz="4000" kern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Using Alternate Adaptive Scanning and </a:t>
            </a:r>
            <a:br>
              <a:rPr lang="en-US" altLang="zh-TW" sz="4000" kern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en-US" altLang="zh-TW" sz="4000" kern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Multi-Feature Determined Context Arithmetic Coding</a:t>
            </a:r>
            <a:br>
              <a:rPr lang="zh-TW" altLang="zh-TW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A0A2352-3952-4D72-9307-202108EB6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en-US" altLang="zh-TW" dirty="0"/>
              <a:t>Presenter: HSU, HUANG-CHUN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9EE6087-401A-434A-BBC0-AC38B9E3E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015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FB696D-EFCF-4126-914C-0F97F90B6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BFAD9A-C359-4B15-9A1B-9104DD001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altLang="zh-TW" sz="1400" dirty="0"/>
              <a:t>[1] ITU-T T.81 (1992) | ISO/IEC 10918-1:1993, Information technology – Digital compression and coding of continuous-tone still images – Requirements and guidelines.</a:t>
            </a:r>
          </a:p>
          <a:p>
            <a:pPr marL="0" indent="0" algn="just">
              <a:buNone/>
            </a:pPr>
            <a:r>
              <a:rPr lang="en-US" altLang="zh-TW" sz="1400" dirty="0"/>
              <a:t>[2] Y. S. Lu, Context Assignment Algorithms for Image Compression. National Taiwan University, Graduate Institute of Communication Engineering master thesis, Taipei (2021)</a:t>
            </a:r>
            <a:endParaRPr lang="zh-TW" altLang="zh-TW" sz="1400" dirty="0"/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5762F2C-C18A-464A-9960-15081A14F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12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AFD7D0-C720-4FEE-B0E2-342FB5611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JPEG</a:t>
            </a:r>
            <a:r>
              <a:rPr lang="zh-TW" altLang="en-US" dirty="0"/>
              <a:t> </a:t>
            </a:r>
            <a:r>
              <a:rPr lang="en-US" altLang="zh-TW" dirty="0"/>
              <a:t>Coding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3E8F9D9-6D35-456B-A9B1-9C0231C29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Zig-zag scan </a:t>
            </a:r>
            <a:r>
              <a:rPr lang="zh-TW" altLang="en-US" dirty="0"/>
              <a:t>→ </a:t>
            </a:r>
            <a:r>
              <a:rPr lang="en-US" altLang="zh-TW" dirty="0"/>
              <a:t>Alternative scan</a:t>
            </a:r>
          </a:p>
          <a:p>
            <a:r>
              <a:rPr lang="en-US" altLang="zh-TW" dirty="0"/>
              <a:t>L:G</a:t>
            </a:r>
            <a:r>
              <a:rPr lang="zh-TW" altLang="en-US" dirty="0"/>
              <a:t> </a:t>
            </a:r>
            <a:r>
              <a:rPr lang="en-US" altLang="zh-TW" dirty="0"/>
              <a:t>are coded together </a:t>
            </a:r>
            <a:r>
              <a:rPr lang="zh-TW" altLang="en-US" dirty="0"/>
              <a:t>→ </a:t>
            </a:r>
            <a:r>
              <a:rPr lang="en-US" altLang="zh-TW" dirty="0"/>
              <a:t>Coded separately</a:t>
            </a:r>
          </a:p>
          <a:p>
            <a:r>
              <a:rPr lang="en-US" altLang="zh-TW" dirty="0"/>
              <a:t>Huffman code </a:t>
            </a:r>
            <a:r>
              <a:rPr lang="zh-TW" altLang="en-US" dirty="0"/>
              <a:t>→ </a:t>
            </a:r>
            <a:r>
              <a:rPr lang="en-US" altLang="zh-TW" dirty="0"/>
              <a:t>CAAC</a:t>
            </a:r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4439D33-0C38-42F7-ADD2-EB7615760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509" y="2641190"/>
            <a:ext cx="4382733" cy="3759223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90612638-1E6C-44C1-86B1-0E10C7E26B3D}"/>
              </a:ext>
            </a:extLst>
          </p:cNvPr>
          <p:cNvSpPr/>
          <p:nvPr/>
        </p:nvSpPr>
        <p:spPr>
          <a:xfrm>
            <a:off x="8696689" y="640041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200" dirty="0">
                <a:latin typeface="Times New Roman" panose="02020603050405020304" pitchFamily="18" charset="0"/>
                <a:ea typeface="SimSun" panose="02010600030101010101" pitchFamily="2" charset="-122"/>
              </a:rPr>
              <a:t>Huffman code for AC coefficients [1]</a:t>
            </a:r>
            <a:endParaRPr lang="zh-TW" altLang="en-US" sz="12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D28DB33-1BEA-4682-9775-7B5C2DEA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2</a:t>
            </a:fld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5F54CE27-61A5-4620-AB6B-B7D457FD8D58}"/>
                  </a:ext>
                </a:extLst>
              </p:cNvPr>
              <p:cNvSpPr txBox="1"/>
              <p:nvPr/>
            </p:nvSpPr>
            <p:spPr>
              <a:xfrm>
                <a:off x="734479" y="4545391"/>
                <a:ext cx="2286000" cy="12541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zh-TW" altLang="en-US" sz="1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zh-TW" altLang="en-US" sz="1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TW" altLang="en-US" sz="1000">
                                    <a:latin typeface="Cambria Math" panose="02040503050406030204" pitchFamily="18" charset="0"/>
                                  </a:rPr>
                                  <m:t>33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0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1000" dirty="0"/>
              </a:p>
            </p:txBody>
          </p:sp>
        </mc:Choice>
        <mc:Fallback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5F54CE27-61A5-4620-AB6B-B7D457FD8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79" y="4545391"/>
                <a:ext cx="2286000" cy="12541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D13D7931-0C89-40AA-B9EC-A8051CEA7BCE}"/>
                  </a:ext>
                </a:extLst>
              </p:cNvPr>
              <p:cNvSpPr txBox="1"/>
              <p:nvPr/>
            </p:nvSpPr>
            <p:spPr>
              <a:xfrm>
                <a:off x="-1576323" y="5869847"/>
                <a:ext cx="6874932" cy="246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100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TW" altLang="en-US" sz="1000" i="0">
                          <a:latin typeface="Cambria Math" panose="02040503050406030204" pitchFamily="18" charset="0"/>
                        </a:rPr>
                        <m:t>5, −3, 2, 0, 0, 0, 0, 0, 0, 0, 0, 2, −1, −2, −1, −2, 0, …, 0</m:t>
                      </m:r>
                    </m:oMath>
                  </m:oMathPara>
                </a14:m>
                <a:endParaRPr lang="zh-TW" altLang="en-US" sz="1000" dirty="0"/>
              </a:p>
            </p:txBody>
          </p:sp>
        </mc:Choice>
        <mc:Fallback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D13D7931-0C89-40AA-B9EC-A8051CEA7B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76323" y="5869847"/>
                <a:ext cx="6874932" cy="2462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1FCA7DB2-A7BC-4EEF-BBB4-A57E30F60E74}"/>
                  </a:ext>
                </a:extLst>
              </p:cNvPr>
              <p:cNvSpPr txBox="1"/>
              <p:nvPr/>
            </p:nvSpPr>
            <p:spPr>
              <a:xfrm>
                <a:off x="-1443700" y="6090760"/>
                <a:ext cx="6874932" cy="246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zh-TW" altLang="en-US" sz="1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100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zh-TW" altLang="en-US" sz="1000" i="0">
                              <a:latin typeface="Cambria Math" panose="02040503050406030204" pitchFamily="18" charset="0"/>
                            </a:rPr>
                            <m:t>: −5</m:t>
                          </m:r>
                        </m:e>
                      </m:d>
                      <m:r>
                        <a:rPr lang="zh-TW" altLang="en-US" sz="1000" i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zh-TW" altLang="en-US" sz="1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1000" i="0">
                              <a:latin typeface="Cambria Math" panose="02040503050406030204" pitchFamily="18" charset="0"/>
                            </a:rPr>
                            <m:t>0:−3</m:t>
                          </m:r>
                        </m:e>
                      </m:d>
                      <m:r>
                        <a:rPr lang="zh-TW" altLang="en-US" sz="1000" i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zh-TW" altLang="en-US" sz="1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1000" i="0">
                              <a:latin typeface="Cambria Math" panose="02040503050406030204" pitchFamily="18" charset="0"/>
                            </a:rPr>
                            <m:t>0:2</m:t>
                          </m:r>
                        </m:e>
                      </m:d>
                      <m:r>
                        <a:rPr lang="zh-TW" altLang="en-US" sz="1000" i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zh-TW" altLang="en-US" sz="1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1000" i="0">
                              <a:latin typeface="Cambria Math" panose="02040503050406030204" pitchFamily="18" charset="0"/>
                            </a:rPr>
                            <m:t>8: 2</m:t>
                          </m:r>
                        </m:e>
                      </m:d>
                      <m:r>
                        <a:rPr lang="zh-TW" altLang="en-US" sz="1000" i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zh-TW" altLang="en-US" sz="1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1000" i="0">
                              <a:latin typeface="Cambria Math" panose="02040503050406030204" pitchFamily="18" charset="0"/>
                            </a:rPr>
                            <m:t>0: −1</m:t>
                          </m:r>
                        </m:e>
                      </m:d>
                      <m:r>
                        <a:rPr lang="zh-TW" altLang="en-US" sz="1000" i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zh-TW" altLang="en-US" sz="1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1000" i="0">
                              <a:latin typeface="Cambria Math" panose="02040503050406030204" pitchFamily="18" charset="0"/>
                            </a:rPr>
                            <m:t>0: −2</m:t>
                          </m:r>
                        </m:e>
                      </m:d>
                      <m:r>
                        <a:rPr lang="zh-TW" altLang="en-US" sz="1000" i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zh-TW" altLang="en-US" sz="1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1000" i="0">
                              <a:latin typeface="Cambria Math" panose="02040503050406030204" pitchFamily="18" charset="0"/>
                            </a:rPr>
                            <m:t>0: −1</m:t>
                          </m:r>
                        </m:e>
                      </m:d>
                      <m:r>
                        <a:rPr lang="zh-TW" altLang="en-US" sz="1000" i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zh-TW" altLang="en-US" sz="1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1000" i="0">
                              <a:latin typeface="Cambria Math" panose="02040503050406030204" pitchFamily="18" charset="0"/>
                            </a:rPr>
                            <m:t>0: −2</m:t>
                          </m:r>
                        </m:e>
                      </m:d>
                      <m:r>
                        <a:rPr lang="zh-TW" altLang="en-US" sz="100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zh-TW" altLang="en-US" sz="1000" i="0">
                          <a:latin typeface="Cambria Math" panose="02040503050406030204" pitchFamily="18" charset="0"/>
                        </a:rPr>
                        <m:t>EOB</m:t>
                      </m:r>
                    </m:oMath>
                  </m:oMathPara>
                </a14:m>
                <a:endParaRPr lang="zh-TW" altLang="en-US" sz="1000" dirty="0"/>
              </a:p>
            </p:txBody>
          </p:sp>
        </mc:Choice>
        <mc:Fallback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1FCA7DB2-A7BC-4EEF-BBB4-A57E30F60E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43700" y="6090760"/>
                <a:ext cx="6874932" cy="2462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圖片 12">
            <a:extLst>
              <a:ext uri="{FF2B5EF4-FFF2-40B4-BE49-F238E27FC236}">
                <a16:creationId xmlns:a16="http://schemas.microsoft.com/office/drawing/2014/main" id="{A6ECB3B8-B536-401F-963C-CDAFE31013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0570" y="4367507"/>
            <a:ext cx="3158883" cy="204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58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59C224-BA4D-44D2-AA75-2FEF1E2A0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Scanning Order Determination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1DF0F7-CDDC-482F-8F99-656A211B1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Zig-zag term should be conserved (ZZ)</a:t>
            </a:r>
          </a:p>
          <a:p>
            <a:pPr lvl="1"/>
            <a:r>
              <a:rPr lang="en-US" altLang="zh-TW" dirty="0"/>
              <a:t>but without bias</a:t>
            </a:r>
          </a:p>
          <a:p>
            <a:r>
              <a:rPr lang="en-US" altLang="zh-TW" dirty="0"/>
              <a:t>Probability of zero in neighboring blocks (PZ)</a:t>
            </a:r>
          </a:p>
          <a:p>
            <a:pPr lvl="1"/>
            <a:r>
              <a:rPr lang="en-US" altLang="zh-TW" dirty="0"/>
              <a:t>Neighbor is defined as below</a:t>
            </a:r>
          </a:p>
          <a:p>
            <a:r>
              <a:rPr lang="en-US" altLang="zh-TW" dirty="0"/>
              <a:t>Gradient by DC terms (GD)</a:t>
            </a:r>
          </a:p>
          <a:p>
            <a:pPr lvl="1"/>
            <a:r>
              <a:rPr lang="en-US" altLang="zh-TW" dirty="0"/>
              <a:t>based on the postulate that DC is encoded prior to AC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38A609B-E0D5-4272-B824-736F48AC3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907" y="4748704"/>
            <a:ext cx="1893014" cy="188840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E8989CDA-2F28-4FDC-8AA5-C7C19FE22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9778" y="5778937"/>
            <a:ext cx="3392443" cy="913608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EE072980-E6A0-4A95-B858-2D120F7AC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3698" y="4707261"/>
            <a:ext cx="2166850" cy="1929851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077A67BC-8FEC-425F-8DA4-C5D68E616591}"/>
              </a:ext>
            </a:extLst>
          </p:cNvPr>
          <p:cNvSpPr txBox="1"/>
          <p:nvPr/>
        </p:nvSpPr>
        <p:spPr>
          <a:xfrm>
            <a:off x="2503503" y="6575638"/>
            <a:ext cx="745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ZZ</a:t>
            </a:r>
            <a:endParaRPr lang="zh-TW" altLang="en-US" sz="14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34057B9-7617-4173-8E84-E62352EE4B4F}"/>
              </a:ext>
            </a:extLst>
          </p:cNvPr>
          <p:cNvSpPr txBox="1"/>
          <p:nvPr/>
        </p:nvSpPr>
        <p:spPr>
          <a:xfrm>
            <a:off x="5733616" y="6575638"/>
            <a:ext cx="1188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Neighbor</a:t>
            </a:r>
            <a:endParaRPr lang="zh-TW" altLang="en-US" sz="14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9F9CF998-97DB-40F8-A709-A0A93D2DE542}"/>
              </a:ext>
            </a:extLst>
          </p:cNvPr>
          <p:cNvSpPr txBox="1"/>
          <p:nvPr/>
        </p:nvSpPr>
        <p:spPr>
          <a:xfrm>
            <a:off x="9678686" y="6575638"/>
            <a:ext cx="1188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DC</a:t>
            </a:r>
            <a:endParaRPr lang="zh-TW" altLang="en-US" sz="1400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277DD73-D2ED-48CA-9323-3ABC269B7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934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3CA4FC-DD2B-4FEA-BA30-1DE547756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Scanning Order Determination Cont’d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3ED4906-F610-43FB-8F3E-5F20086CB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</a:p>
          <a:p>
            <a:endParaRPr lang="en-US" altLang="zh-TW" dirty="0"/>
          </a:p>
          <a:p>
            <a:r>
              <a:rPr lang="en-US" altLang="zh-TW" dirty="0"/>
              <a:t>1</a:t>
            </a:r>
          </a:p>
          <a:p>
            <a:endParaRPr lang="en-US" altLang="zh-TW" dirty="0"/>
          </a:p>
          <a:p>
            <a:r>
              <a:rPr lang="en-US" altLang="zh-TW" dirty="0"/>
              <a:t>1</a:t>
            </a:r>
          </a:p>
          <a:p>
            <a:endParaRPr lang="en-US" altLang="zh-TW" dirty="0"/>
          </a:p>
          <a:p>
            <a:r>
              <a:rPr lang="en-US" altLang="zh-TW" sz="2000" dirty="0"/>
              <a:t>Some parameters</a:t>
            </a:r>
            <a:r>
              <a:rPr lang="en-US" altLang="zh-TW" sz="2000" i="1" dirty="0"/>
              <a:t> </a:t>
            </a:r>
            <a:r>
              <a:rPr lang="en-US" altLang="zh-TW" sz="2000" dirty="0"/>
              <a:t>will be set to the power of </a:t>
            </a:r>
            <a:r>
              <a:rPr lang="en-US" altLang="zh-TW" sz="2000" i="1" dirty="0"/>
              <a:t>PZ, GD, PR 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DA82BD91-CA9A-4025-9017-830EC5D906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67"/>
          <a:stretch/>
        </p:blipFill>
        <p:spPr>
          <a:xfrm>
            <a:off x="1133341" y="1577997"/>
            <a:ext cx="2936382" cy="985625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6CF2E66C-2380-4F83-A622-12A67B363CDB}"/>
              </a:ext>
            </a:extLst>
          </p:cNvPr>
          <p:cNvSpPr/>
          <p:nvPr/>
        </p:nvSpPr>
        <p:spPr>
          <a:xfrm>
            <a:off x="3612524" y="2743200"/>
            <a:ext cx="212501" cy="289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F807D80-C19E-43DA-B8BB-70AEF6A76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98"/>
          <a:stretch/>
        </p:blipFill>
        <p:spPr>
          <a:xfrm>
            <a:off x="1133341" y="3700295"/>
            <a:ext cx="4996145" cy="786214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0A80E40F-F848-4B2D-9809-90C46F55FE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91" y="2736494"/>
            <a:ext cx="6510333" cy="743027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DB0411E-ACF6-4818-B9F3-EE0B316B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54AA6A10-1F2B-4949-8F2E-9A8C84E602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91" y="3826035"/>
            <a:ext cx="4843145" cy="66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2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C68BC9-AAE5-438E-842C-887A4DAE4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Entropy Coding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20EFED8-F4C5-48DB-9758-257B8D48C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Separated Coding</a:t>
            </a:r>
          </a:p>
          <a:p>
            <a:pPr lvl="1"/>
            <a:r>
              <a:rPr lang="en-US" altLang="zh-TW" dirty="0"/>
              <a:t>L and G are negatively correlated</a:t>
            </a:r>
          </a:p>
          <a:p>
            <a:r>
              <a:rPr lang="en-US" altLang="zh-TW" dirty="0"/>
              <a:t>3 Contexts are assigned</a:t>
            </a:r>
          </a:p>
          <a:p>
            <a:pPr lvl="1"/>
            <a:r>
              <a:rPr lang="en-US" altLang="zh-TW" dirty="0"/>
              <a:t>Therefore L is encoded prior to G</a:t>
            </a:r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8918DC2-28EB-4E24-91F9-D2B569E3D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467" y="4074335"/>
            <a:ext cx="4658410" cy="2501303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18FD72DA-591F-4706-B009-1DF37F6FA6F2}"/>
              </a:ext>
            </a:extLst>
          </p:cNvPr>
          <p:cNvSpPr txBox="1"/>
          <p:nvPr/>
        </p:nvSpPr>
        <p:spPr>
          <a:xfrm>
            <a:off x="2146176" y="6575638"/>
            <a:ext cx="3283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An example of L:G pairs histogram</a:t>
            </a:r>
            <a:endParaRPr lang="zh-TW" altLang="en-US" sz="14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F7009A4-BFF9-4B99-8BF8-DC0922AE17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316" y="4797746"/>
            <a:ext cx="2021224" cy="177789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3C9E4363-6519-4333-8141-C2A37B9A093D}"/>
              </a:ext>
            </a:extLst>
          </p:cNvPr>
          <p:cNvSpPr txBox="1"/>
          <p:nvPr/>
        </p:nvSpPr>
        <p:spPr>
          <a:xfrm>
            <a:off x="8570420" y="6572923"/>
            <a:ext cx="2459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Context 1 determination</a:t>
            </a:r>
            <a:endParaRPr lang="zh-TW" altLang="en-US" sz="1400" dirty="0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04D326E6-B49B-4FB0-8816-CE8AAB7F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37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CFA468-AFE1-48C4-BA90-D4DD586C5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Entropy Coding Cont’d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90F3DB-A2D4-492B-BB10-C585C2892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zh-TW" dirty="0"/>
              <a:t>Context 2’s value is either 1 or 0 if   </a:t>
            </a:r>
          </a:p>
          <a:p>
            <a:pPr marL="0" indent="0">
              <a:buNone/>
            </a:pPr>
            <a:r>
              <a:rPr lang="en-US" altLang="zh-TW" dirty="0"/>
              <a:t>   exceeds the corresponding element o</a:t>
            </a:r>
          </a:p>
          <a:p>
            <a:pPr marL="0" indent="0">
              <a:buNone/>
            </a:pPr>
            <a:r>
              <a:rPr lang="en-US" altLang="zh-TW" dirty="0"/>
              <a:t>   of threshold vector [5, 3.5, 2.3, 1.8, 1.35, 1.1, 1]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7A48606-CCAB-4800-A5AC-644EE0E9E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1091" y="1825625"/>
            <a:ext cx="4152900" cy="923925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0EB55E99-9146-486E-868E-33A0474E3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1735" y="4172505"/>
            <a:ext cx="2640986" cy="2605596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3B3DDE2B-91DA-4CA1-BA5C-031AE1218AF0}"/>
              </a:ext>
            </a:extLst>
          </p:cNvPr>
          <p:cNvSpPr/>
          <p:nvPr/>
        </p:nvSpPr>
        <p:spPr>
          <a:xfrm>
            <a:off x="4263312" y="6492875"/>
            <a:ext cx="75519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t>The average absolute values of nonzero coefficients for the quantized 8x8 DCT block [2]</a:t>
            </a:r>
            <a:endParaRPr lang="zh-TW" altLang="en-US" sz="1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ECF7CBE-391C-48E9-B039-A8D613192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8096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EE196E-0CE8-4669-9A78-9FF240B9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Entropy Coding Cont’d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778EB2-EA1F-45A6-8402-45F8004A2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/>
          </a:p>
          <a:p>
            <a:r>
              <a:rPr lang="en-US" altLang="zh-TW" dirty="0"/>
              <a:t>1</a:t>
            </a: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Total number of contexts will be 56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5A0E4F6-45BA-4B3F-B754-59DBB8554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810" y="1735078"/>
            <a:ext cx="4133850" cy="1638300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BE58D38-C2A8-4DDF-BEF3-68EA6E6A6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7521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CBE362-6914-48B0-AD77-B94C62CF1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Arithmetic Coding Techniques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AEBD4D-6AFD-410C-BC4B-38285449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Frequency table initialization</a:t>
            </a:r>
          </a:p>
          <a:p>
            <a:pPr lvl="1"/>
            <a:r>
              <a:rPr lang="en-US" altLang="zh-TW" dirty="0"/>
              <a:t>Hyper-Laplacian form</a:t>
            </a:r>
          </a:p>
          <a:p>
            <a:r>
              <a:rPr lang="en-US" altLang="zh-TW" dirty="0"/>
              <a:t>Range increment</a:t>
            </a:r>
          </a:p>
          <a:p>
            <a:pPr lvl="1"/>
            <a:r>
              <a:rPr lang="en-US" altLang="zh-TW" dirty="0"/>
              <a:t>1	</a:t>
            </a:r>
          </a:p>
          <a:p>
            <a:r>
              <a:rPr lang="en-US" altLang="zh-TW" dirty="0"/>
              <a:t>Adaptive bounding</a:t>
            </a:r>
          </a:p>
          <a:p>
            <a:pPr lvl="1"/>
            <a:r>
              <a:rPr lang="en-US" altLang="zh-TW" dirty="0"/>
              <a:t>similar to CAVLC</a:t>
            </a:r>
          </a:p>
          <a:p>
            <a:r>
              <a:rPr lang="en-US" altLang="zh-TW" dirty="0"/>
              <a:t>Long-term inputs suppression</a:t>
            </a:r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1</a:t>
            </a:r>
          </a:p>
          <a:p>
            <a:pPr lvl="1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EB4A216-4297-497A-90B9-84A827035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0840" y="2215534"/>
            <a:ext cx="1592710" cy="500801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84E0F6EA-8A4A-4F15-A778-58589E159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727" y="3230502"/>
            <a:ext cx="5610225" cy="38100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BEBCA5B8-A71E-4A97-A352-DD5F121B875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17" b="48"/>
          <a:stretch/>
        </p:blipFill>
        <p:spPr>
          <a:xfrm>
            <a:off x="4030463" y="3801170"/>
            <a:ext cx="4749554" cy="640084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DBFE22EE-96FA-478D-ACD9-79A08C97393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944"/>
          <a:stretch/>
        </p:blipFill>
        <p:spPr>
          <a:xfrm>
            <a:off x="1585727" y="5267005"/>
            <a:ext cx="4714875" cy="640084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9BD57AE-680B-4CBD-80A8-BDF601D34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4458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866572-7520-4052-96FF-6639A5897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Results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3B0B245-D2C1-4871-9792-06614977D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397" y="1922692"/>
            <a:ext cx="3850637" cy="462970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D176007B-0DF2-4F27-BE2F-20532B189B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3814" y="2228061"/>
            <a:ext cx="3977750" cy="1775305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2DB9A877-1445-470A-8359-5DDF16B295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6964" y="3908394"/>
            <a:ext cx="3996000" cy="1210673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5029F00C-B8C6-4D50-9517-254DC7993BBE}"/>
              </a:ext>
            </a:extLst>
          </p:cNvPr>
          <p:cNvSpPr/>
          <p:nvPr/>
        </p:nvSpPr>
        <p:spPr>
          <a:xfrm>
            <a:off x="91736" y="6550223"/>
            <a:ext cx="94783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Length of bitstream and the corresponding </a:t>
            </a:r>
            <a:r>
              <a:rPr lang="en-US" altLang="zh-TW" sz="1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bpp</a:t>
            </a:r>
            <a:r>
              <a:rPr lang="en-US" altLang="zh-TW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 reduction of AC coefficients with smaller input size (Mostly 512*512)</a:t>
            </a:r>
            <a:endParaRPr lang="zh-TW" altLang="en-US" sz="1400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5D47C6B-7288-46D8-992B-02B1BD3D7C23}"/>
              </a:ext>
            </a:extLst>
          </p:cNvPr>
          <p:cNvSpPr/>
          <p:nvPr/>
        </p:nvSpPr>
        <p:spPr>
          <a:xfrm>
            <a:off x="6140662" y="5055344"/>
            <a:ext cx="9478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Length of bitstream and the corresponding </a:t>
            </a:r>
            <a:r>
              <a:rPr lang="en-US" altLang="zh-TW" sz="1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bpp</a:t>
            </a:r>
            <a:r>
              <a:rPr lang="en-US" altLang="zh-TW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 reduction of AC coefficients </a:t>
            </a:r>
          </a:p>
          <a:p>
            <a:r>
              <a:rPr lang="en-US" altLang="zh-TW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with larger input size </a:t>
            </a:r>
            <a:r>
              <a:rPr lang="en-US" altLang="zh-TW" sz="1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(1024*1024)</a:t>
            </a:r>
            <a:endParaRPr lang="zh-TW" altLang="en-US" sz="14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F3B6372A-E84D-4559-B383-01F6049D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E58A-F0EA-4778-8756-EFD4FDFBAF9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101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411</Words>
  <Application>Microsoft Office PowerPoint</Application>
  <PresentationFormat>寬螢幕</PresentationFormat>
  <Paragraphs>73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佈景主題</vt:lpstr>
      <vt:lpstr>Improved AC Coefficients Compression  Using Alternate Adaptive Scanning and  Multi-Feature Determined Context Arithmetic Coding </vt:lpstr>
      <vt:lpstr>JPEG Coding</vt:lpstr>
      <vt:lpstr>Scanning Order Determination</vt:lpstr>
      <vt:lpstr>Scanning Order Determination Cont’d</vt:lpstr>
      <vt:lpstr>Entropy Coding</vt:lpstr>
      <vt:lpstr>Entropy Coding Cont’d</vt:lpstr>
      <vt:lpstr>Entropy Coding Cont’d</vt:lpstr>
      <vt:lpstr>Arithmetic Coding Techniques</vt:lpstr>
      <vt:lpstr>Results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Improved AC Coefficients Compression  Using Alternate Adaptive Scanning and Multi-Feature Determined Context Arithmetic Coding </dc:title>
  <dc:creator>Chun</dc:creator>
  <cp:lastModifiedBy>Chun</cp:lastModifiedBy>
  <cp:revision>56</cp:revision>
  <dcterms:created xsi:type="dcterms:W3CDTF">2023-11-30T19:25:50Z</dcterms:created>
  <dcterms:modified xsi:type="dcterms:W3CDTF">2023-12-05T03:09:19Z</dcterms:modified>
</cp:coreProperties>
</file>